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19"/>
  </p:notesMasterIdLst>
  <p:handoutMasterIdLst>
    <p:handoutMasterId r:id="rId20"/>
  </p:handoutMasterIdLst>
  <p:sldIdLst>
    <p:sldId id="1482" r:id="rId2"/>
    <p:sldId id="3147" r:id="rId3"/>
    <p:sldId id="1762" r:id="rId4"/>
    <p:sldId id="3230" r:id="rId5"/>
    <p:sldId id="1308" r:id="rId6"/>
    <p:sldId id="2672" r:id="rId7"/>
    <p:sldId id="2673" r:id="rId8"/>
    <p:sldId id="1340" r:id="rId9"/>
    <p:sldId id="2682" r:id="rId10"/>
    <p:sldId id="2681" r:id="rId11"/>
    <p:sldId id="1337" r:id="rId12"/>
    <p:sldId id="1338" r:id="rId13"/>
    <p:sldId id="2677" r:id="rId14"/>
    <p:sldId id="2678" r:id="rId15"/>
    <p:sldId id="2430" r:id="rId16"/>
    <p:sldId id="2676" r:id="rId17"/>
    <p:sldId id="2680" r:id="rId18"/>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3871" autoAdjust="0"/>
  </p:normalViewPr>
  <p:slideViewPr>
    <p:cSldViewPr>
      <p:cViewPr varScale="1">
        <p:scale>
          <a:sx n="67" d="100"/>
          <a:sy n="67" d="100"/>
        </p:scale>
        <p:origin x="1243"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5/19/2025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5/19/2025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30903B8-6CFF-4FE5-A008-2F1E93E35A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D632D89-B9AC-46AF-B665-5577CED8A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30903B8-6CFF-4FE5-A008-2F1E93E35A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D632D89-B9AC-46AF-B665-5577CED8A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86302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CEE2B7A-64FF-4088-A7A2-33869CF419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629C3A7-EE2E-40D5-96A9-724DE98FFB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6FC0A6B-905D-4392-89C5-80A6FCC91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D9CD144-9F8D-4190-B929-B942BB57C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IYJePEnvUY" TargetMode="External"/><Relationship Id="rId2" Type="http://schemas.openxmlformats.org/officeDocument/2006/relationships/hyperlink" Target="https://www.youtube.com/watch?v=OVAokeqQuF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OVAokeqQuFM?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gIYJePEnvUY?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0FAED7-D630-4AB3-B62C-1943F7A8C5D0}"/>
              </a:ext>
            </a:extLst>
          </p:cNvPr>
          <p:cNvSpPr>
            <a:spLocks noGrp="1"/>
          </p:cNvSpPr>
          <p:nvPr>
            <p:ph type="subTitle"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Shifting from reaction to response in relationship…</a:t>
            </a:r>
            <a:endParaRPr lang="en-IN" dirty="0"/>
          </a:p>
        </p:txBody>
      </p:sp>
      <p:sp>
        <p:nvSpPr>
          <p:cNvPr id="6146" name="Title 10">
            <a:extLst>
              <a:ext uri="{FF2B5EF4-FFF2-40B4-BE49-F238E27FC236}">
                <a16:creationId xmlns:a16="http://schemas.microsoft.com/office/drawing/2014/main" id="{71C48B83-872F-46DE-B9BD-961B07E3A433}"/>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9</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Fulfilment in Relationship – Trust</a:t>
            </a:r>
            <a:br>
              <a:rPr lang="en-US" sz="3600" dirty="0">
                <a:effectLst/>
                <a:latin typeface="Arial" panose="020B0604020202020204" pitchFamily="34" charset="0"/>
                <a:ea typeface="Calibri" panose="020F0502020204030204" pitchFamily="34" charset="0"/>
                <a:cs typeface="Arial" panose="020B0604020202020204" pitchFamily="34" charset="0"/>
              </a:rPr>
            </a:br>
            <a:endParaRPr lang="en-US" altLang="en-US" sz="2200" b="0" dirty="0">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9CBD8-2E38-4ED8-81F6-5887F8DDBA00}"/>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Grandmother telling Shruti to elope</a:t>
            </a:r>
          </a:p>
          <a:p>
            <a:pPr marL="0" indent="0">
              <a:buFont typeface="Arial" panose="020B0604020202020204" pitchFamily="34" charset="0"/>
              <a:buNone/>
            </a:pPr>
            <a:endParaRPr lang="en-US"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Doctor helps injured boy </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Shruti drops the bag when doctor does not arrive in time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Auto driver offers tickets to the maid’s daughter</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Write 5 other interactions and evaluate them</a:t>
            </a:r>
          </a:p>
        </p:txBody>
      </p:sp>
      <p:sp>
        <p:nvSpPr>
          <p:cNvPr id="3" name="Content Placeholder 2">
            <a:extLst>
              <a:ext uri="{FF2B5EF4-FFF2-40B4-BE49-F238E27FC236}">
                <a16:creationId xmlns:a16="http://schemas.microsoft.com/office/drawing/2014/main" id="{84AC77E4-5BAA-4D57-9CEC-715C45C58027}"/>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Reaction?</a:t>
            </a:r>
          </a:p>
          <a:p>
            <a:pPr marL="0" indent="0">
              <a:buFont typeface="Arial" panose="020B0604020202020204" pitchFamily="34" charset="0"/>
              <a:buNone/>
            </a:pPr>
            <a:r>
              <a:rPr lang="en-US" altLang="en-US"/>
              <a:t>It is influenced by Shruti’s likes rather than for the overall harmony in the family</a:t>
            </a:r>
          </a:p>
          <a:p>
            <a:pPr marL="0" indent="0">
              <a:buFont typeface="Arial" panose="020B0604020202020204" pitchFamily="34" charset="0"/>
              <a:buNone/>
            </a:pPr>
            <a:r>
              <a:rPr lang="en-US" altLang="en-US"/>
              <a:t>It may make Shruti excited for some time, but what about Shruti’s father?</a:t>
            </a:r>
          </a:p>
          <a:p>
            <a:pPr marL="0" indent="0">
              <a:buFont typeface="Arial" panose="020B0604020202020204" pitchFamily="34" charset="0"/>
              <a:buNone/>
            </a:pPr>
            <a:endParaRPr lang="en-IN" altLang="en-US" sz="2800"/>
          </a:p>
          <a:p>
            <a:pPr marL="0" indent="0">
              <a:buFont typeface="Arial" panose="020B0604020202020204" pitchFamily="34" charset="0"/>
              <a:buNone/>
            </a:pPr>
            <a:r>
              <a:rPr lang="en-IN" altLang="en-US"/>
              <a:t>Response?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Reaction?</a:t>
            </a:r>
          </a:p>
          <a:p>
            <a:pPr marL="0" indent="0">
              <a:buFont typeface="Arial" panose="020B0604020202020204" pitchFamily="34" charset="0"/>
              <a:buNone/>
            </a:pPr>
            <a:r>
              <a:rPr lang="en-IN" altLang="en-US"/>
              <a:t>Doubt on intention, Lack of trust</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Reaction?</a:t>
            </a:r>
          </a:p>
          <a:p>
            <a:pPr marL="0" indent="0">
              <a:buFont typeface="Arial" panose="020B0604020202020204" pitchFamily="34" charset="0"/>
              <a:buNone/>
            </a:pPr>
            <a:r>
              <a:rPr lang="en-IN" altLang="en-US"/>
              <a:t>Motivation was right feeling or pleasure?</a:t>
            </a:r>
          </a:p>
          <a:p>
            <a:pPr marL="0" indent="0">
              <a:buFont typeface="Arial" panose="020B0604020202020204" pitchFamily="34" charset="0"/>
              <a:buNone/>
            </a:pPr>
            <a:endParaRPr lang="en-IN" altLang="en-US"/>
          </a:p>
        </p:txBody>
      </p:sp>
      <p:sp>
        <p:nvSpPr>
          <p:cNvPr id="18436" name="Title 3">
            <a:extLst>
              <a:ext uri="{FF2B5EF4-FFF2-40B4-BE49-F238E27FC236}">
                <a16:creationId xmlns:a16="http://schemas.microsoft.com/office/drawing/2014/main" id="{A3A68B43-2765-4E6E-9471-499F9A48E538}"/>
              </a:ext>
            </a:extLst>
          </p:cNvPr>
          <p:cNvSpPr>
            <a:spLocks noGrp="1" noChangeArrowheads="1"/>
          </p:cNvSpPr>
          <p:nvPr>
            <p:ph type="title"/>
          </p:nvPr>
        </p:nvSpPr>
        <p:spPr bwMode="auto">
          <a:xfrm>
            <a:off x="-1" y="76201"/>
            <a:ext cx="12191999" cy="380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Evaluate the following – were they reactions or responses?</a:t>
            </a:r>
            <a:endParaRPr lang="en-I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a:extLst>
              <a:ext uri="{FF2B5EF4-FFF2-40B4-BE49-F238E27FC236}">
                <a16:creationId xmlns:a16="http://schemas.microsoft.com/office/drawing/2014/main" id="{C9A68EE9-6780-4CF0-9E59-834CBA6851A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11267" name="Text Placeholder 5">
            <a:extLst>
              <a:ext uri="{FF2B5EF4-FFF2-40B4-BE49-F238E27FC236}">
                <a16:creationId xmlns:a16="http://schemas.microsoft.com/office/drawing/2014/main" id="{3E59067B-61A9-4D2A-B193-DFA2577E0058}"/>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bodyPr>
          <a:lstStyle/>
          <a:p>
            <a:pPr eaLnBrk="0" hangingPunct="0">
              <a:buFont typeface="Symbol" pitchFamily="18" charset="2"/>
              <a:buNone/>
              <a:defRPr/>
            </a:pPr>
            <a:r>
              <a:rPr altLang="en-US"/>
              <a:t>In your own interactions, find out </a:t>
            </a:r>
          </a:p>
          <a:p>
            <a:pPr lvl="1" eaLnBrk="0" hangingPunct="0">
              <a:defRPr/>
            </a:pPr>
            <a:r>
              <a:rPr altLang="en-US" sz="2200" b="1">
                <a:solidFill>
                  <a:srgbClr val="1E00AA"/>
                </a:solidFill>
              </a:rPr>
              <a:t>the % time you are responding </a:t>
            </a:r>
          </a:p>
          <a:p>
            <a:pPr lvl="1" eaLnBrk="0" hangingPunct="0">
              <a:defRPr/>
            </a:pPr>
            <a:r>
              <a:rPr altLang="en-US" sz="2200" b="1">
                <a:solidFill>
                  <a:srgbClr val="FF0000"/>
                </a:solidFill>
              </a:rPr>
              <a:t>the % time you are reacting</a:t>
            </a:r>
          </a:p>
          <a:p>
            <a:pPr marL="0" indent="0" eaLnBrk="0" hangingPunct="0">
              <a:buFont typeface="Symbol" pitchFamily="18" charset="2"/>
              <a:buNone/>
              <a:defRPr/>
            </a:pPr>
            <a:endParaRPr altLang="en-US"/>
          </a:p>
          <a:p>
            <a:pPr marL="0" indent="0" eaLnBrk="0" hangingPunct="0">
              <a:buFont typeface="Symbol" pitchFamily="18" charset="2"/>
              <a:buNone/>
              <a:defRPr/>
            </a:pPr>
            <a:r>
              <a:rPr altLang="en-US" b="1"/>
              <a:t>What is the effort required to progress from reaction to response?</a:t>
            </a:r>
          </a:p>
          <a:p>
            <a:pPr eaLnBrk="0" hangingPunct="0">
              <a:buFontTx/>
              <a:buChar char="-"/>
              <a:defRPr/>
            </a:pPr>
            <a:r>
              <a:rPr altLang="en-US"/>
              <a:t>To develop the right understanding (at least about relationship)</a:t>
            </a:r>
            <a:r>
              <a:rPr lang="en-IN" altLang="en-US"/>
              <a:t>… </a:t>
            </a:r>
          </a:p>
          <a:p>
            <a:pPr marL="0" indent="0" eaLnBrk="0" hangingPunct="0">
              <a:buFont typeface="Symbol" pitchFamily="18" charset="2"/>
              <a:buNone/>
              <a:defRPr/>
            </a:pPr>
            <a:r>
              <a:rPr lang="en-IN" altLang="en-US"/>
              <a:t>	(this will be discussed further in this course and in detail in the UHV-II course)</a:t>
            </a:r>
            <a:endParaRPr altLang="en-US"/>
          </a:p>
          <a:p>
            <a:pPr eaLnBrk="0" hangingPunct="0">
              <a:buFontTx/>
              <a:buChar char="-"/>
              <a:defRPr/>
            </a:pPr>
            <a:r>
              <a:rPr altLang="en-US"/>
              <a:t>To be aware of your imagination, develop the right feeling within</a:t>
            </a:r>
          </a:p>
          <a:p>
            <a:pPr eaLnBrk="0" hangingPunct="0">
              <a:buFontTx/>
              <a:buChar char="-"/>
              <a:defRPr/>
            </a:pPr>
            <a:r>
              <a:rPr altLang="en-US"/>
              <a:t>To “repair” the damage from past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6053BE2-4AC3-4318-BB64-A55FB2A7DEE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are people deciding?</a:t>
            </a:r>
          </a:p>
        </p:txBody>
      </p:sp>
      <p:sp>
        <p:nvSpPr>
          <p:cNvPr id="20483" name="Text Placeholder 2">
            <a:extLst>
              <a:ext uri="{FF2B5EF4-FFF2-40B4-BE49-F238E27FC236}">
                <a16:creationId xmlns:a16="http://schemas.microsoft.com/office/drawing/2014/main" id="{D098B52A-3EA7-4EEC-8EC8-9E87991AF99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altLang="en-US"/>
              <a:t>How did the grandmother decide that it is OK for Shruti to marry the doctor?</a:t>
            </a:r>
          </a:p>
          <a:p>
            <a:pPr marL="457200" indent="-457200">
              <a:buFont typeface="Symbol" pitchFamily="18" charset="2"/>
              <a:buNone/>
            </a:pPr>
            <a:r>
              <a:rPr altLang="en-US"/>
              <a:t>Why did the boy say “I love you” to Chahat</a:t>
            </a:r>
          </a:p>
          <a:p>
            <a:pPr marL="457200" indent="-457200">
              <a:buFont typeface="Symbol" pitchFamily="18" charset="2"/>
              <a:buNone/>
            </a:pPr>
            <a:r>
              <a:rPr altLang="en-US"/>
              <a:t>Why did the doctor decide to pick up the accident victim, even though he was getting late to meet Shruti?</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ABF2AC-D8F0-4F93-B24B-40262059E96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21507" name="Text Placeholder 2">
            <a:extLst>
              <a:ext uri="{FF2B5EF4-FFF2-40B4-BE49-F238E27FC236}">
                <a16:creationId xmlns:a16="http://schemas.microsoft.com/office/drawing/2014/main" id="{20BE8F5B-D7E5-4C8A-85A0-C6B8D0BB271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Response is naturally acceptable, reaction is not acceptable naturally</a:t>
            </a:r>
          </a:p>
          <a:p>
            <a:pPr marL="0" indent="0">
              <a:buFont typeface="Symbol" pitchFamily="18" charset="2"/>
              <a:buNone/>
            </a:pPr>
            <a:endParaRPr altLang="en-US"/>
          </a:p>
          <a:p>
            <a:pPr marL="0" indent="0">
              <a:buFont typeface="Symbol" pitchFamily="18" charset="2"/>
              <a:buNone/>
            </a:pPr>
            <a:r>
              <a:rPr altLang="en-US"/>
              <a:t>Reaction could be </a:t>
            </a:r>
            <a:r>
              <a:rPr lang="en-IN" altLang="en-US"/>
              <a:t>positive</a:t>
            </a:r>
            <a:r>
              <a:rPr altLang="en-US"/>
              <a:t> or negative, but it is not based on right understanding, right feeling</a:t>
            </a:r>
          </a:p>
          <a:p>
            <a:pPr marL="0" indent="0">
              <a:buFont typeface="Symbol" pitchFamily="18" charset="2"/>
              <a:buNone/>
            </a:pPr>
            <a:endParaRPr altLang="en-US"/>
          </a:p>
          <a:p>
            <a:pPr marL="0" indent="0">
              <a:buFont typeface="Symbol" pitchFamily="18" charset="2"/>
              <a:buNone/>
            </a:pPr>
            <a:r>
              <a:rPr altLang="en-US"/>
              <a:t>We may be reacting inside, and may not be expressing it outside many times. But that is also reaction, and not naturally acceptable</a:t>
            </a:r>
          </a:p>
          <a:p>
            <a:pPr marL="0" indent="0">
              <a:buFont typeface="Symbol" pitchFamily="18" charset="2"/>
              <a:buNone/>
            </a:pPr>
            <a:endParaRPr altLang="en-US"/>
          </a:p>
          <a:p>
            <a:pPr marL="0" indent="0">
              <a:buFont typeface="Symbol" pitchFamily="18" charset="2"/>
              <a:buNone/>
            </a:pPr>
            <a:r>
              <a:rPr altLang="en-US"/>
              <a:t>Reaction is due to lack of assurance on the intention of the other</a:t>
            </a:r>
          </a:p>
          <a:p>
            <a:pPr marL="0" indent="0">
              <a:buFont typeface="Symbol" pitchFamily="18" charset="2"/>
              <a:buNone/>
            </a:pPr>
            <a:endParaRPr altLang="en-US"/>
          </a:p>
          <a:p>
            <a:pPr marL="0" indent="0">
              <a:buFont typeface="Symbol" pitchFamily="18" charset="2"/>
              <a:buNone/>
            </a:pPr>
            <a:r>
              <a:rPr altLang="en-US"/>
              <a:t>With trust on the intention of the other, we respond every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2B89F98-43BC-4B54-AAC1-7FC861E09D2E}"/>
              </a:ext>
            </a:extLst>
          </p:cNvPr>
          <p:cNvSpPr>
            <a:spLocks noGrp="1"/>
          </p:cNvSpPr>
          <p:nvPr>
            <p:ph type="subTitle" idx="1"/>
          </p:nvPr>
        </p:nvSpPr>
        <p:spPr/>
        <p:txBody>
          <a:bodyPr/>
          <a:lstStyle/>
          <a:p>
            <a:endParaRPr lang="en-IN"/>
          </a:p>
        </p:txBody>
      </p:sp>
      <p:sp>
        <p:nvSpPr>
          <p:cNvPr id="22530" name="Title 10">
            <a:extLst>
              <a:ext uri="{FF2B5EF4-FFF2-40B4-BE49-F238E27FC236}">
                <a16:creationId xmlns:a16="http://schemas.microsoft.com/office/drawing/2014/main" id="{B5B1F68A-1458-447D-9A00-F996619B54D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542925" indent="-542925" algn="ctr"/>
            <a:r>
              <a:rPr lang="en-GB" altLang="en-US" sz="4300" dirty="0">
                <a:latin typeface="Arial" panose="020B0604020202020204" pitchFamily="34" charset="0"/>
                <a:cs typeface="Arial" panose="020B0604020202020204" pitchFamily="34" charset="0"/>
              </a:rPr>
              <a:t>Home Assignment</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ABC68D3-7F26-4703-B8E4-4CB60C6DEF3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Home Assignments</a:t>
            </a:r>
            <a:endParaRPr lang="en-US" altLang="en-US"/>
          </a:p>
        </p:txBody>
      </p:sp>
      <p:sp>
        <p:nvSpPr>
          <p:cNvPr id="24579" name="Text Placeholder 2">
            <a:extLst>
              <a:ext uri="{FF2B5EF4-FFF2-40B4-BE49-F238E27FC236}">
                <a16:creationId xmlns:a16="http://schemas.microsoft.com/office/drawing/2014/main" id="{5AB5CEE3-1EF2-432F-8316-4DD123F8D9C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solidFill>
                  <a:srgbClr val="FF0000"/>
                </a:solidFill>
              </a:rPr>
              <a:t>9.1. </a:t>
            </a:r>
            <a:r>
              <a:rPr lang="en-IN" altLang="en-US"/>
              <a:t>Note your behaviour throughout the day</a:t>
            </a:r>
          </a:p>
          <a:p>
            <a:pPr lvl="1"/>
            <a:r>
              <a:rPr lang="en-IN" altLang="en-US"/>
              <a:t>At home</a:t>
            </a:r>
          </a:p>
          <a:p>
            <a:pPr lvl="1"/>
            <a:r>
              <a:rPr lang="en-IN" altLang="en-US"/>
              <a:t>In the school/college/workplace</a:t>
            </a:r>
          </a:p>
          <a:p>
            <a:pPr marL="0" indent="0">
              <a:buFont typeface="Symbol" pitchFamily="18" charset="2"/>
              <a:buNone/>
            </a:pPr>
            <a:r>
              <a:rPr lang="en-IN" altLang="en-US"/>
              <a:t>List how many times you responded in your behaviour and how many times you reacted. Calculate the percentage of reaction and response in your behaviour.</a:t>
            </a:r>
          </a:p>
          <a:p>
            <a:pPr marL="0" indent="0">
              <a:buFont typeface="Symbol" pitchFamily="18" charset="2"/>
              <a:buNone/>
            </a:pPr>
            <a:endParaRPr lang="en-IN" altLang="en-US" sz="1000"/>
          </a:p>
          <a:p>
            <a:pPr marL="0" indent="0">
              <a:buFont typeface="Symbol" pitchFamily="18" charset="2"/>
              <a:buNone/>
            </a:pPr>
            <a:r>
              <a:rPr lang="en-IN" altLang="en-US">
                <a:solidFill>
                  <a:srgbClr val="FF0000"/>
                </a:solidFill>
              </a:rPr>
              <a:t>9.2. </a:t>
            </a:r>
            <a:r>
              <a:rPr lang="en-IN" altLang="en-US"/>
              <a:t>Note any two situations where you reacted. Now explore to see what would have been your ‘response’ in those two situations everything else remaining the same.</a:t>
            </a:r>
          </a:p>
          <a:p>
            <a:pPr marL="0" indent="0">
              <a:buFont typeface="Symbol" pitchFamily="18" charset="2"/>
              <a:buNone/>
            </a:pPr>
            <a:endParaRPr lang="en-IN" altLang="en-US"/>
          </a:p>
          <a:p>
            <a:pPr marL="0" indent="0">
              <a:buFont typeface="Symbol" pitchFamily="18" charset="2"/>
              <a:buNone/>
            </a:pPr>
            <a:r>
              <a:rPr lang="en-IN" altLang="en-US">
                <a:solidFill>
                  <a:srgbClr val="FF0000"/>
                </a:solidFill>
              </a:rPr>
              <a:t>9.3. </a:t>
            </a:r>
            <a:r>
              <a:rPr lang="en-IN" altLang="en-US"/>
              <a:t>Make a 3-5 member team and record on mobile a 1-3 minute skit about what you all understand about reaction-response</a:t>
            </a:r>
            <a:endParaRPr lang="en-IN" alt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05A7AC2-D09E-4E1C-8AC0-0365E7270BD3}"/>
              </a:ext>
            </a:extLst>
          </p:cNvPr>
          <p:cNvSpPr>
            <a:spLocks noGrp="1"/>
          </p:cNvSpPr>
          <p:nvPr>
            <p:ph type="subTitle" idx="1"/>
          </p:nvPr>
        </p:nvSpPr>
        <p:spPr/>
        <p:txBody>
          <a:bodyPr/>
          <a:lstStyle/>
          <a:p>
            <a:endParaRPr lang="en-IN"/>
          </a:p>
        </p:txBody>
      </p:sp>
      <p:sp>
        <p:nvSpPr>
          <p:cNvPr id="25602" name="Title 10">
            <a:extLst>
              <a:ext uri="{FF2B5EF4-FFF2-40B4-BE49-F238E27FC236}">
                <a16:creationId xmlns:a16="http://schemas.microsoft.com/office/drawing/2014/main" id="{FFA07235-1E77-4164-927B-6F3194BBF6A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542925" indent="-542925" algn="ctr"/>
            <a:r>
              <a:rPr lang="en-GB" altLang="en-US" sz="4300" dirty="0">
                <a:latin typeface="Arial" panose="020B0604020202020204" pitchFamily="34" charset="0"/>
                <a:cs typeface="Arial" panose="020B0604020202020204" pitchFamily="34" charset="0"/>
              </a:rPr>
              <a:t>Questions?</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0C0656E-B36B-438C-BFB9-278401575EF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altLang="en-US"/>
              <a:t>Some Common Doubts and Confusions</a:t>
            </a:r>
          </a:p>
        </p:txBody>
      </p:sp>
      <p:sp>
        <p:nvSpPr>
          <p:cNvPr id="3" name="Text Placeholder 2">
            <a:extLst>
              <a:ext uri="{FF2B5EF4-FFF2-40B4-BE49-F238E27FC236}">
                <a16:creationId xmlns:a16="http://schemas.microsoft.com/office/drawing/2014/main" id="{F1C20C1A-30F0-48D0-BB2A-4A25E290BCB3}"/>
              </a:ext>
            </a:extLst>
          </p:cNvPr>
          <p:cNvSpPr>
            <a:spLocks noGrp="1"/>
          </p:cNvSpPr>
          <p:nvPr>
            <p:ph type="body" sz="quarter" idx="13"/>
          </p:nvPr>
        </p:nvSpPr>
        <p:spPr/>
        <p:txBody>
          <a:bodyPr/>
          <a:lstStyle/>
          <a:p>
            <a:pPr marL="271446" indent="-271446">
              <a:defRPr/>
            </a:pPr>
            <a:r>
              <a:rPr>
                <a:solidFill>
                  <a:srgbClr val="FF0000"/>
                </a:solidFill>
              </a:rPr>
              <a:t>In this world nobody is trustworthy (Don't Trust anybody)</a:t>
            </a:r>
          </a:p>
          <a:p>
            <a:pPr marL="271446" indent="-271446">
              <a:defRPr/>
            </a:pPr>
            <a:endParaRPr>
              <a:solidFill>
                <a:srgbClr val="FF0000"/>
              </a:solidFill>
            </a:endParaRPr>
          </a:p>
          <a:p>
            <a:pPr marL="271446" indent="-271446">
              <a:defRPr/>
            </a:pPr>
            <a:r>
              <a:rPr>
                <a:solidFill>
                  <a:srgbClr val="FF0000"/>
                </a:solidFill>
              </a:rPr>
              <a:t>If I Trust the other, the other will cheat me </a:t>
            </a:r>
          </a:p>
          <a:p>
            <a:pPr marL="0" indent="0">
              <a:buFont typeface="Symbol" pitchFamily="18" charset="2"/>
              <a:buNone/>
              <a:defRPr/>
            </a:pPr>
            <a:endParaRPr>
              <a:solidFill>
                <a:srgbClr val="FF0000"/>
              </a:solidFill>
            </a:endParaRPr>
          </a:p>
          <a:p>
            <a:pPr marL="271446" indent="-271446">
              <a:defRPr/>
            </a:pPr>
            <a:r>
              <a:rPr>
                <a:solidFill>
                  <a:srgbClr val="FF0000"/>
                </a:solidFill>
              </a:rPr>
              <a:t>Trust only those who trust you</a:t>
            </a:r>
          </a:p>
          <a:p>
            <a:pPr marL="271446" indent="-271446">
              <a:defRPr/>
            </a:pPr>
            <a:endParaRPr>
              <a:solidFill>
                <a:srgbClr val="FF0000"/>
              </a:solidFill>
            </a:endParaRPr>
          </a:p>
          <a:p>
            <a:pPr marL="271446" indent="-271446">
              <a:defRPr/>
            </a:pPr>
            <a:r>
              <a:rPr>
                <a:solidFill>
                  <a:srgbClr val="FF0000"/>
                </a:solidFill>
              </a:rPr>
              <a:t>Never start with Trust </a:t>
            </a:r>
          </a:p>
          <a:p>
            <a:pPr marL="271446" indent="-271446">
              <a:defRPr/>
            </a:pPr>
            <a:endParaRPr>
              <a:solidFill>
                <a:srgbClr val="FF0000"/>
              </a:solidFill>
            </a:endParaRPr>
          </a:p>
          <a:p>
            <a:pPr marL="0" indent="0" algn="ctr">
              <a:buFont typeface="Symbol" pitchFamily="18" charset="2"/>
              <a:buNone/>
              <a:defRPr/>
            </a:pPr>
            <a:r>
              <a:rPr sz="8600">
                <a:solidFill>
                  <a:srgbClr val="FF0000"/>
                </a:solidFill>
              </a:rPr>
              <a:t>?</a:t>
            </a:r>
            <a:endParaRPr>
              <a:solidFill>
                <a:srgbClr val="FF0000"/>
              </a:solidFill>
            </a:endParaRPr>
          </a:p>
          <a:p>
            <a:pPr marL="271446" indent="-271446">
              <a:defRPr/>
            </a:pPr>
            <a:endParaRPr>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4">
            <a:extLst>
              <a:ext uri="{FF2B5EF4-FFF2-40B4-BE49-F238E27FC236}">
                <a16:creationId xmlns:a16="http://schemas.microsoft.com/office/drawing/2014/main" id="{F3DE7E84-DE7A-476C-AAD5-B58C48A74DEB}"/>
              </a:ext>
            </a:extLst>
          </p:cNvPr>
          <p:cNvSpPr>
            <a:spLocks noGrp="1" noChangeArrowheads="1"/>
          </p:cNvSpPr>
          <p:nvPr>
            <p:ph type="subTitle" idx="1"/>
          </p:nvPr>
        </p:nvSpPr>
        <p:spPr>
          <a:xfrm>
            <a:off x="609600" y="3900488"/>
            <a:ext cx="11049000"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9219" name="Title 3">
            <a:extLst>
              <a:ext uri="{FF2B5EF4-FFF2-40B4-BE49-F238E27FC236}">
                <a16:creationId xmlns:a16="http://schemas.microsoft.com/office/drawing/2014/main" id="{DC7783CF-2F89-44D7-8268-20C89356FF41}"/>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8456EE6-2675-471E-8746-BAF2BAF9B13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Home Assignments</a:t>
            </a:r>
            <a:endParaRPr lang="en-US" altLang="en-US"/>
          </a:p>
        </p:txBody>
      </p:sp>
      <p:sp>
        <p:nvSpPr>
          <p:cNvPr id="23555" name="Text Placeholder 2">
            <a:extLst>
              <a:ext uri="{FF2B5EF4-FFF2-40B4-BE49-F238E27FC236}">
                <a16:creationId xmlns:a16="http://schemas.microsoft.com/office/drawing/2014/main" id="{A2428856-8219-4950-AD60-6190D2FF87E1}"/>
              </a:ext>
            </a:extLst>
          </p:cNvPr>
          <p:cNvSpPr>
            <a:spLocks noGrp="1" noChangeArrowheads="1"/>
          </p:cNvSpPr>
          <p:nvPr>
            <p:ph type="body" sz="quarter" idx="13"/>
          </p:nvPr>
        </p:nvSpPr>
        <p:spPr bwMode="auto">
          <a:xfrm>
            <a:off x="0" y="609600"/>
            <a:ext cx="12192000" cy="5943600"/>
          </a:xfrm>
        </p:spPr>
        <p:txBody>
          <a:bodyPr vert="horz" wrap="square" lIns="91440" tIns="45720" rIns="91440" bIns="45720" numCol="1" anchor="t" anchorCtr="0" compatLnSpc="1">
            <a:prstTxWarp prst="textNoShape">
              <a:avLst/>
            </a:prstTxWarp>
          </a:bodyPr>
          <a:lstStyle/>
          <a:p>
            <a:pPr marL="0" indent="0">
              <a:buFont typeface="Symbol" pitchFamily="18" charset="2"/>
              <a:buNone/>
              <a:defRPr/>
            </a:pPr>
            <a:r>
              <a:rPr lang="en-IN" altLang="en-US">
                <a:solidFill>
                  <a:srgbClr val="FF0000"/>
                </a:solidFill>
              </a:rPr>
              <a:t>8.1. </a:t>
            </a:r>
            <a:r>
              <a:rPr lang="en-IN">
                <a:latin typeface="Arial" charset="0"/>
                <a:cs typeface="Arial" charset="0"/>
              </a:rPr>
              <a:t>How many persons, in your family and friends, do you have trust on intention (natural acceptance) – unconditional, continuous?</a:t>
            </a:r>
          </a:p>
          <a:p>
            <a:pPr marL="685800" lvl="1" indent="-457200">
              <a:buFont typeface="Wingdings" pitchFamily="2" charset="2"/>
              <a:buNone/>
              <a:defRPr/>
            </a:pPr>
            <a:r>
              <a:rPr lang="en-IN">
                <a:latin typeface="Arial" charset="0"/>
                <a:cs typeface="Arial" charset="0"/>
              </a:rPr>
              <a:t>	You always make effort to improve mutual competence</a:t>
            </a:r>
          </a:p>
          <a:p>
            <a:pPr marL="685800" lvl="1" indent="-457200">
              <a:buFont typeface="Wingdings" pitchFamily="2" charset="2"/>
              <a:buNone/>
              <a:defRPr/>
            </a:pPr>
            <a:r>
              <a:rPr lang="en-IN">
                <a:latin typeface="Arial" charset="0"/>
                <a:cs typeface="Arial" charset="0"/>
              </a:rPr>
              <a:t>		(your own competence as well as the competence of the other)</a:t>
            </a:r>
          </a:p>
          <a:p>
            <a:pPr marL="685800" lvl="1" indent="-457200">
              <a:buFont typeface="Wingdings" pitchFamily="2" charset="2"/>
              <a:buNone/>
              <a:defRPr/>
            </a:pPr>
            <a:r>
              <a:rPr lang="en-IN">
                <a:latin typeface="Arial" charset="0"/>
                <a:cs typeface="Arial" charset="0"/>
              </a:rPr>
              <a:t>	rather than getting irritated, angry or having a feeling of opposition</a:t>
            </a:r>
          </a:p>
          <a:p>
            <a:pPr marL="685800" lvl="1" indent="-457200">
              <a:buFont typeface="Wingdings" pitchFamily="2" charset="2"/>
              <a:buNone/>
              <a:defRPr/>
            </a:pPr>
            <a:r>
              <a:rPr lang="en-IN">
                <a:latin typeface="Arial" charset="0"/>
                <a:cs typeface="Arial" charset="0"/>
              </a:rPr>
              <a:t>		(even for a moment)</a:t>
            </a:r>
          </a:p>
          <a:p>
            <a:pPr marL="0" indent="0">
              <a:buFont typeface="Symbol" pitchFamily="18" charset="2"/>
              <a:buNone/>
              <a:defRPr/>
            </a:pPr>
            <a:endParaRPr lang="en-IN" altLang="en-US" sz="1000"/>
          </a:p>
          <a:p>
            <a:pPr marL="0" indent="0">
              <a:buFont typeface="Symbol" pitchFamily="18" charset="2"/>
              <a:buNone/>
              <a:defRPr/>
            </a:pPr>
            <a:r>
              <a:rPr lang="en-IN" altLang="en-US">
                <a:solidFill>
                  <a:srgbClr val="FF0000"/>
                </a:solidFill>
              </a:rPr>
              <a:t>8.2. </a:t>
            </a:r>
            <a:r>
              <a:rPr lang="en-IN" altLang="en-US"/>
              <a:t>In case you get angry/irritated:</a:t>
            </a:r>
          </a:p>
          <a:p>
            <a:pPr>
              <a:buFontTx/>
              <a:buChar char="-"/>
              <a:defRPr/>
            </a:pPr>
            <a:r>
              <a:rPr lang="en-IN" altLang="en-US"/>
              <a:t>Do you feel happy when you get angry? And when you express your anger?</a:t>
            </a:r>
          </a:p>
          <a:p>
            <a:pPr>
              <a:buFontTx/>
              <a:buChar char="-"/>
              <a:defRPr/>
            </a:pPr>
            <a:r>
              <a:rPr lang="en-IN" altLang="en-US"/>
              <a:t>What is the outcome when you express your anger? Is it mutual happiness?</a:t>
            </a:r>
          </a:p>
          <a:p>
            <a:pPr>
              <a:buFontTx/>
              <a:buChar char="-"/>
              <a:defRPr/>
            </a:pPr>
            <a:r>
              <a:rPr lang="en-IN" altLang="en-US"/>
              <a:t>What is the reason for your anger? Is it the other or you?</a:t>
            </a:r>
          </a:p>
          <a:p>
            <a:pPr marL="0" indent="0">
              <a:buFont typeface="Symbol" pitchFamily="18" charset="2"/>
              <a:buNone/>
              <a:defRPr/>
            </a:pPr>
            <a:endParaRPr lang="en-IN" altLang="en-US" sz="1000"/>
          </a:p>
          <a:p>
            <a:pPr marL="0" indent="0">
              <a:buFont typeface="Symbol" pitchFamily="18" charset="2"/>
              <a:buNone/>
              <a:defRPr/>
            </a:pPr>
            <a:r>
              <a:rPr lang="en-IN" altLang="en-US">
                <a:solidFill>
                  <a:srgbClr val="FF0000"/>
                </a:solidFill>
              </a:rPr>
              <a:t>8.3. </a:t>
            </a:r>
            <a:r>
              <a:rPr lang="en-IN" altLang="en-US"/>
              <a:t>Talk to 2 close friends you may have lost, due to lack of trust. Tell them you have realised the difference between intention and competence… and that you want to reconnect. Write down their response or reaction – you may like to share it in the next session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0FAED7-D630-4AB3-B62C-1943F7A8C5D0}"/>
              </a:ext>
            </a:extLst>
          </p:cNvPr>
          <p:cNvSpPr>
            <a:spLocks noGrp="1"/>
          </p:cNvSpPr>
          <p:nvPr>
            <p:ph type="subTitle"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Shifting from reaction to response in relationship…</a:t>
            </a:r>
            <a:endParaRPr lang="en-IN" dirty="0"/>
          </a:p>
        </p:txBody>
      </p:sp>
      <p:sp>
        <p:nvSpPr>
          <p:cNvPr id="6146" name="Title 10">
            <a:extLst>
              <a:ext uri="{FF2B5EF4-FFF2-40B4-BE49-F238E27FC236}">
                <a16:creationId xmlns:a16="http://schemas.microsoft.com/office/drawing/2014/main" id="{71C48B83-872F-46DE-B9BD-961B07E3A433}"/>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9</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Fulfilment </a:t>
            </a:r>
            <a:r>
              <a:rPr lang="en-US" sz="4000">
                <a:effectLst/>
                <a:latin typeface="Arial" panose="020B0604020202020204" pitchFamily="34" charset="0"/>
                <a:ea typeface="Calibri" panose="020F0502020204030204" pitchFamily="34" charset="0"/>
                <a:cs typeface="Arial" panose="020B0604020202020204" pitchFamily="34" charset="0"/>
              </a:rPr>
              <a:t>in Relationship </a:t>
            </a:r>
            <a:r>
              <a:rPr lang="en-US" sz="4000" dirty="0">
                <a:effectLst/>
                <a:latin typeface="Arial" panose="020B0604020202020204" pitchFamily="34" charset="0"/>
                <a:ea typeface="Calibri" panose="020F0502020204030204" pitchFamily="34" charset="0"/>
                <a:cs typeface="Arial" panose="020B0604020202020204" pitchFamily="34" charset="0"/>
              </a:rPr>
              <a:t>– Trust</a:t>
            </a:r>
            <a:br>
              <a:rPr lang="en-US" sz="3600" dirty="0">
                <a:effectLst/>
                <a:latin typeface="Arial" panose="020B0604020202020204" pitchFamily="34" charset="0"/>
                <a:ea typeface="Calibri" panose="020F0502020204030204" pitchFamily="34" charset="0"/>
                <a:cs typeface="Arial" panose="020B0604020202020204" pitchFamily="34" charset="0"/>
              </a:rPr>
            </a:br>
            <a:endParaRPr lang="en-US" altLang="en-US" sz="2200" b="0" dirty="0">
              <a:latin typeface="Arial" panose="020B0604020202020204" pitchFamily="34" charset="0"/>
            </a:endParaRPr>
          </a:p>
        </p:txBody>
      </p:sp>
    </p:spTree>
    <p:extLst>
      <p:ext uri="{BB962C8B-B14F-4D97-AF65-F5344CB8AC3E}">
        <p14:creationId xmlns:p14="http://schemas.microsoft.com/office/powerpoint/2010/main" val="1874939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D4637D5-5F9F-4367-8D32-4792C58602C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Right Here Right Now</a:t>
            </a:r>
            <a:endParaRPr lang="en-GB" altLang="en-US"/>
          </a:p>
        </p:txBody>
      </p:sp>
      <p:sp>
        <p:nvSpPr>
          <p:cNvPr id="3075" name="Text Placeholder 2">
            <a:extLst>
              <a:ext uri="{FF2B5EF4-FFF2-40B4-BE49-F238E27FC236}">
                <a16:creationId xmlns:a16="http://schemas.microsoft.com/office/drawing/2014/main" id="{839AC0A7-DA22-44B6-8B1A-EBABC60BF662}"/>
              </a:ext>
            </a:extLst>
          </p:cNvPr>
          <p:cNvSpPr>
            <a:spLocks noGrp="1"/>
          </p:cNvSpPr>
          <p:nvPr>
            <p:ph type="body" sz="quarter" idx="13"/>
          </p:nvPr>
        </p:nvSpPr>
        <p:spPr bwMode="auto">
          <a:xfrm>
            <a:off x="0" y="609600"/>
            <a:ext cx="12192000" cy="5943600"/>
          </a:xfrm>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a:latin typeface="Arial" charset="0"/>
                <a:cs typeface="Arial" charset="0"/>
              </a:rPr>
              <a:t>Watch the short film "Right Here Right Now"</a:t>
            </a:r>
            <a:endParaRPr lang="hi-IN">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t>It is about human behavior directed by Anand Gandhi</a:t>
            </a:r>
          </a:p>
          <a:p>
            <a:pPr>
              <a:buFont typeface="Symbol" pitchFamily="18" charset="2"/>
              <a:buNone/>
              <a:defRPr/>
            </a:pPr>
            <a:r>
              <a:rPr sz="1600">
                <a:latin typeface="Arial" charset="0"/>
                <a:cs typeface="Arial" charset="0"/>
              </a:rPr>
              <a:t> </a:t>
            </a:r>
            <a:endParaRPr lang="hi-IN" sz="1600">
              <a:latin typeface="Arial" charset="0"/>
              <a:cs typeface="Arial" charset="0"/>
            </a:endParaRPr>
          </a:p>
          <a:p>
            <a:pPr>
              <a:buFont typeface="Symbol" pitchFamily="18" charset="2"/>
              <a:buNone/>
              <a:defRPr/>
            </a:pPr>
            <a:r>
              <a:rPr sz="1600">
                <a:latin typeface="Arial" charset="0"/>
                <a:cs typeface="Arial" charset="0"/>
              </a:rPr>
              <a:t>Source:</a:t>
            </a:r>
          </a:p>
          <a:p>
            <a:pPr>
              <a:buFont typeface="Symbol" pitchFamily="18" charset="2"/>
              <a:buNone/>
              <a:defRPr/>
            </a:pPr>
            <a:r>
              <a:rPr sz="1600">
                <a:latin typeface="Arial" charset="0"/>
                <a:cs typeface="Arial" charset="0"/>
              </a:rPr>
              <a:t>	Part 1: </a:t>
            </a:r>
            <a:r>
              <a:rPr sz="1600">
                <a:latin typeface="Arial" charset="0"/>
                <a:cs typeface="Arial" charset="0"/>
                <a:hlinkClick r:id="rId2"/>
              </a:rPr>
              <a:t>https://www.youtube.com/watch?v=OVAokeqQuFM</a:t>
            </a:r>
            <a:endParaRPr sz="1600">
              <a:latin typeface="Arial" charset="0"/>
              <a:cs typeface="Arial" charset="0"/>
            </a:endParaRPr>
          </a:p>
          <a:p>
            <a:pPr>
              <a:buFont typeface="Symbol" pitchFamily="18" charset="2"/>
              <a:buNone/>
              <a:defRPr/>
            </a:pPr>
            <a:r>
              <a:rPr sz="1600">
                <a:latin typeface="Arial" charset="0"/>
                <a:cs typeface="Arial" charset="0"/>
              </a:rPr>
              <a:t>	Part 2: </a:t>
            </a:r>
            <a:r>
              <a:rPr sz="1600">
                <a:latin typeface="Arial" charset="0"/>
                <a:cs typeface="Arial" charset="0"/>
                <a:hlinkClick r:id="rId3"/>
              </a:rPr>
              <a:t>https://www.youtube.com/watch?v=gIYJePEnvUY</a:t>
            </a:r>
            <a:endParaRPr sz="16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We will discuss your observations:</a:t>
            </a:r>
          </a:p>
          <a:p>
            <a:pPr marL="457200" indent="-457200">
              <a:buFont typeface="+mj-lt"/>
              <a:buAutoNum type="arabicPeriod"/>
              <a:defRPr/>
            </a:pPr>
            <a:endParaRPr>
              <a:latin typeface="Arial" charset="0"/>
              <a:cs typeface="Arial" charset="0"/>
            </a:endParaRPr>
          </a:p>
          <a:p>
            <a:pPr marL="457200" indent="-457200">
              <a:buFont typeface="+mj-lt"/>
              <a:buAutoNum type="arabicPeriod"/>
              <a:defRPr/>
            </a:pPr>
            <a:r>
              <a:rPr>
                <a:latin typeface="Arial" charset="0"/>
                <a:cs typeface="Arial" charset="0"/>
              </a:rPr>
              <a:t>Interactions with each other – reaction or response?</a:t>
            </a:r>
          </a:p>
          <a:p>
            <a:pPr marL="457200" indent="-457200">
              <a:buFont typeface="+mj-lt"/>
              <a:buAutoNum type="arabicPeriod"/>
              <a:defRPr/>
            </a:pPr>
            <a:endParaRPr>
              <a:latin typeface="Arial" charset="0"/>
              <a:cs typeface="Arial" charset="0"/>
            </a:endParaRPr>
          </a:p>
          <a:p>
            <a:pPr marL="457200" indent="-457200">
              <a:buFont typeface="Symbol" pitchFamily="18" charset="2"/>
              <a:buAutoNum type="arabicPeriod" startAt="2"/>
              <a:defRPr/>
            </a:pPr>
            <a:r>
              <a:rPr>
                <a:latin typeface="Arial" charset="0"/>
                <a:cs typeface="Arial" charset="0"/>
              </a:rPr>
              <a:t>Are the actions indicating right understanding, trust?</a:t>
            </a:r>
          </a:p>
          <a:p>
            <a:pPr marL="457200" indent="-457200">
              <a:buFont typeface="Symbol" pitchFamily="18" charset="2"/>
              <a:buAutoNum type="arabicPeriod" startAt="2"/>
              <a:defRPr/>
            </a:pPr>
            <a:endParaRPr>
              <a:latin typeface="Arial" charset="0"/>
              <a:cs typeface="Arial" charset="0"/>
            </a:endParaRPr>
          </a:p>
          <a:p>
            <a:pPr marL="457200" indent="-457200">
              <a:buFont typeface="Symbol" pitchFamily="18" charset="2"/>
              <a:buAutoNum type="arabicPeriod" startAt="2"/>
              <a:defRPr/>
            </a:pPr>
            <a:r>
              <a:rPr>
                <a:latin typeface="Arial" charset="0"/>
                <a:cs typeface="Arial" charset="0"/>
              </a:rPr>
              <a:t>Your own interactions, your own state and what you can do to further develop yourself</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OVAokeqQuFM?feature=oembed">
            <a:hlinkClick r:id="" action="ppaction://media"/>
            <a:extLst>
              <a:ext uri="{FF2B5EF4-FFF2-40B4-BE49-F238E27FC236}">
                <a16:creationId xmlns:a16="http://schemas.microsoft.com/office/drawing/2014/main" id="{67698BD8-BBE7-4C7A-9511-81B7F9E6E6C2}"/>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828800" y="347663"/>
            <a:ext cx="868680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B5AA83B-5AB1-4AAF-92CA-665894306206}"/>
              </a:ext>
            </a:extLst>
          </p:cNvPr>
          <p:cNvSpPr>
            <a:spLocks noGrp="1"/>
          </p:cNvSpPr>
          <p:nvPr>
            <p:ph type="title"/>
          </p:nvPr>
        </p:nvSpPr>
        <p:spPr/>
        <p:txBody>
          <a:bodyPr/>
          <a:lstStyle/>
          <a:p>
            <a:endParaRPr lang="en-IN"/>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IYJePEnvUY?feature=oembed">
            <a:hlinkClick r:id="" action="ppaction://media"/>
            <a:extLst>
              <a:ext uri="{FF2B5EF4-FFF2-40B4-BE49-F238E27FC236}">
                <a16:creationId xmlns:a16="http://schemas.microsoft.com/office/drawing/2014/main" id="{BA5B873F-3E73-4A64-91E1-1E237247C505}"/>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75738"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0BE0FC8-F96B-4195-9FB2-9736BAB475D3}"/>
              </a:ext>
            </a:extLst>
          </p:cNvPr>
          <p:cNvSpPr>
            <a:spLocks noGrp="1"/>
          </p:cNvSpPr>
          <p:nvPr>
            <p:ph type="title"/>
          </p:nvPr>
        </p:nvSpPr>
        <p:spPr/>
        <p:txBody>
          <a:bodyPr/>
          <a:lstStyle/>
          <a:p>
            <a:endParaRPr lang="en-IN"/>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3A6C0BA-4DEE-497A-8623-0467457E473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Discussion</a:t>
            </a:r>
          </a:p>
        </p:txBody>
      </p:sp>
      <p:sp>
        <p:nvSpPr>
          <p:cNvPr id="3" name="Text Placeholder 2">
            <a:extLst>
              <a:ext uri="{FF2B5EF4-FFF2-40B4-BE49-F238E27FC236}">
                <a16:creationId xmlns:a16="http://schemas.microsoft.com/office/drawing/2014/main" id="{6FB5F312-CB09-4792-9843-3C098B371A39}"/>
              </a:ext>
            </a:extLst>
          </p:cNvPr>
          <p:cNvSpPr>
            <a:spLocks noGrp="1"/>
          </p:cNvSpPr>
          <p:nvPr>
            <p:ph type="body" sz="quarter" idx="13"/>
          </p:nvPr>
        </p:nvSpPr>
        <p:spPr/>
        <p:txBody>
          <a:bodyPr>
            <a:normAutofit lnSpcReduction="10000"/>
          </a:bodyPr>
          <a:lstStyle/>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r>
              <a:t>Even a single happy person has an impact  on others</a:t>
            </a:r>
          </a:p>
          <a:p>
            <a:pPr>
              <a:buFont typeface="Symbol" pitchFamily="18" charset="2"/>
              <a:buNone/>
              <a:defRPr/>
            </a:pPr>
            <a:r>
              <a:t>Similarly an unhappy person has an impact on 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a:extLst>
              <a:ext uri="{FF2B5EF4-FFF2-40B4-BE49-F238E27FC236}">
                <a16:creationId xmlns:a16="http://schemas.microsoft.com/office/drawing/2014/main" id="{CA5ED549-8339-4F2E-91A1-F73979250C60}"/>
              </a:ext>
            </a:extLst>
          </p:cNvPr>
          <p:cNvSpPr>
            <a:spLocks noGrp="1" noChangeArrowheads="1"/>
          </p:cNvSpPr>
          <p:nvPr>
            <p:ph sz="half" idx="1"/>
          </p:nvPr>
        </p:nvSpPr>
        <p:spPr bwMode="auto">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fontAlgn="t" hangingPunct="1">
              <a:lnSpc>
                <a:spcPct val="107000"/>
              </a:lnSpc>
              <a:spcBef>
                <a:spcPct val="0"/>
              </a:spcBef>
              <a:buFont typeface="Arial" panose="020B0604020202020204" pitchFamily="34" charset="0"/>
              <a:buNone/>
            </a:pPr>
            <a:r>
              <a:rPr lang="en-US" altLang="en-US">
                <a:solidFill>
                  <a:srgbClr val="000000"/>
                </a:solidFill>
                <a:cs typeface="Arial" panose="020B0604020202020204" pitchFamily="34" charset="0"/>
              </a:rPr>
              <a:t>You decide your feeling based on the behavior of the other</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a:solidFill>
                  <a:srgbClr val="000000"/>
                </a:solidFill>
                <a:cs typeface="Arial" panose="020B0604020202020204" pitchFamily="34" charset="0"/>
              </a:rPr>
              <a:t>Your feeling depends on whether you like or dislike the (taste of the) behavior of the other</a:t>
            </a:r>
            <a:endParaRPr lang="en-IN" altLang="en-US"/>
          </a:p>
          <a:p>
            <a:pPr lvl="1" algn="just" eaLnBrk="1" fontAlgn="t" hangingPunct="1">
              <a:lnSpc>
                <a:spcPct val="107000"/>
              </a:lnSpc>
              <a:spcBef>
                <a:spcPct val="0"/>
              </a:spcBef>
            </a:pPr>
            <a:r>
              <a:rPr lang="en-US" altLang="en-US">
                <a:solidFill>
                  <a:srgbClr val="000000"/>
                </a:solidFill>
                <a:cs typeface="Arial" panose="020B0604020202020204" pitchFamily="34" charset="0"/>
              </a:rPr>
              <a:t>If the other behaves properly, you have a right feeling and may behave properly</a:t>
            </a:r>
          </a:p>
          <a:p>
            <a:pPr lvl="1" algn="just" eaLnBrk="1" fontAlgn="t" hangingPunct="1">
              <a:lnSpc>
                <a:spcPct val="107000"/>
              </a:lnSpc>
              <a:spcBef>
                <a:spcPct val="0"/>
              </a:spcBef>
            </a:pPr>
            <a:endParaRPr lang="en-IN" altLang="en-US"/>
          </a:p>
          <a:p>
            <a:pPr lvl="1" algn="just" eaLnBrk="1" fontAlgn="t" hangingPunct="1">
              <a:lnSpc>
                <a:spcPct val="107000"/>
              </a:lnSpc>
              <a:spcBef>
                <a:spcPct val="0"/>
              </a:spcBef>
            </a:pPr>
            <a:r>
              <a:rPr lang="en-US" altLang="en-US">
                <a:solidFill>
                  <a:srgbClr val="000000"/>
                </a:solidFill>
                <a:cs typeface="Arial" panose="020B0604020202020204" pitchFamily="34" charset="0"/>
              </a:rPr>
              <a:t>If the other misbehaves, you have a wrong feeling and you may also misbehave</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Your “remote control” is with  the others</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 are “enslaved”</a:t>
            </a: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Your conduct is indefinite</a:t>
            </a:r>
            <a:endParaRPr lang="en-IN" altLang="en-US"/>
          </a:p>
          <a:p>
            <a:pPr marL="0" indent="0">
              <a:buFont typeface="Arial" panose="020B0604020202020204" pitchFamily="34" charset="0"/>
              <a:buNone/>
            </a:pPr>
            <a:endParaRPr lang="en-IN" altLang="en-US"/>
          </a:p>
        </p:txBody>
      </p:sp>
      <p:sp>
        <p:nvSpPr>
          <p:cNvPr id="6" name="Content Placeholder 5">
            <a:extLst>
              <a:ext uri="{FF2B5EF4-FFF2-40B4-BE49-F238E27FC236}">
                <a16:creationId xmlns:a16="http://schemas.microsoft.com/office/drawing/2014/main" id="{B7429BEF-B58F-4E46-9744-4AFE855CFCE9}"/>
              </a:ext>
            </a:extLst>
          </p:cNvPr>
          <p:cNvSpPr>
            <a:spLocks noGrp="1" noChangeArrowheads="1"/>
          </p:cNvSpPr>
          <p:nvPr>
            <p:ph sz="half" idx="2"/>
          </p:nvPr>
        </p:nvSpPr>
        <p:spPr bwMode="auto">
          <a:solidFill>
            <a:srgbClr val="80008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You decide your feeling on your own right</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It is based on right understanding</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You always have the right feeling</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It is definite and unconditional</a:t>
            </a:r>
          </a:p>
          <a:p>
            <a:pPr lvl="1" algn="just" eaLnBrk="1" fontAlgn="t" hangingPunct="1">
              <a:lnSpc>
                <a:spcPct val="107000"/>
              </a:lnSpc>
              <a:spcBef>
                <a:spcPct val="0"/>
              </a:spcBef>
            </a:pPr>
            <a:r>
              <a:rPr lang="en-US" altLang="en-US" b="1">
                <a:solidFill>
                  <a:schemeClr val="bg1"/>
                </a:solidFill>
                <a:cs typeface="Arial" panose="020B0604020202020204" pitchFamily="34" charset="0"/>
              </a:rPr>
              <a:t>The behavior of the other is only an indicator of the state of the other</a:t>
            </a:r>
          </a:p>
          <a:p>
            <a:pPr lvl="1" algn="just" eaLnBrk="1" fontAlgn="t" hangingPunct="1">
              <a:lnSpc>
                <a:spcPct val="107000"/>
              </a:lnSpc>
              <a:spcBef>
                <a:spcPct val="0"/>
              </a:spcBef>
            </a:pPr>
            <a:endParaRPr lang="en-IN" altLang="en-US">
              <a:solidFill>
                <a:schemeClr val="bg1"/>
              </a:solidFill>
            </a:endParaRPr>
          </a:p>
          <a:p>
            <a:pPr lvl="1" algn="just" eaLnBrk="1" fontAlgn="t" hangingPunct="1">
              <a:lnSpc>
                <a:spcPct val="107000"/>
              </a:lnSpc>
              <a:spcBef>
                <a:spcPct val="0"/>
              </a:spcBef>
            </a:pPr>
            <a:r>
              <a:rPr lang="en-US" altLang="en-US">
                <a:solidFill>
                  <a:schemeClr val="bg1"/>
                </a:solidFill>
                <a:cs typeface="Arial" panose="020B0604020202020204" pitchFamily="34" charset="0"/>
              </a:rPr>
              <a:t>With that input you decide your behavior to ensure mutual happiness</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GB" altLang="en-US" b="1">
                <a:solidFill>
                  <a:schemeClr val="bg1"/>
                </a:solidFill>
                <a:cs typeface="Arial" panose="020B0604020202020204" pitchFamily="34" charset="0"/>
              </a:rPr>
              <a:t>You decide your own behaviour</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 </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You are self-organised</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 Your conduct is definite</a:t>
            </a:r>
            <a:endParaRPr lang="en-IN" altLang="en-US">
              <a:solidFill>
                <a:schemeClr val="bg1"/>
              </a:solidFill>
            </a:endParaRPr>
          </a:p>
          <a:p>
            <a:pPr marL="0" indent="0">
              <a:buFont typeface="Arial" panose="020B0604020202020204" pitchFamily="34" charset="0"/>
              <a:buNone/>
            </a:pPr>
            <a:endParaRPr lang="en-IN" altLang="en-US">
              <a:solidFill>
                <a:schemeClr val="bg1"/>
              </a:solidFill>
            </a:endParaRPr>
          </a:p>
        </p:txBody>
      </p:sp>
      <p:sp>
        <p:nvSpPr>
          <p:cNvPr id="17412" name="Title 3">
            <a:extLst>
              <a:ext uri="{FF2B5EF4-FFF2-40B4-BE49-F238E27FC236}">
                <a16:creationId xmlns:a16="http://schemas.microsoft.com/office/drawing/2014/main" id="{A89C686F-08AF-4D86-AF95-55B8E8CCCE1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IN" altLang="en-US" dirty="0"/>
              <a:t>Reaction</a:t>
            </a:r>
          </a:p>
        </p:txBody>
      </p:sp>
      <p:sp>
        <p:nvSpPr>
          <p:cNvPr id="2" name="Content Placeholder 1">
            <a:extLst>
              <a:ext uri="{FF2B5EF4-FFF2-40B4-BE49-F238E27FC236}">
                <a16:creationId xmlns:a16="http://schemas.microsoft.com/office/drawing/2014/main" id="{8683A881-0F23-41CF-B2C5-0E2E39C45F61}"/>
              </a:ext>
            </a:extLst>
          </p:cNvPr>
          <p:cNvSpPr>
            <a:spLocks noGrp="1"/>
          </p:cNvSpPr>
          <p:nvPr>
            <p:ph sz="quarter" idx="10"/>
          </p:nvPr>
        </p:nvSpPr>
        <p:spPr/>
        <p:txBody>
          <a:bodyPr/>
          <a:lstStyle/>
          <a:p>
            <a:pPr algn="ctr"/>
            <a:r>
              <a:rPr lang="en-IN" altLang="en-US" dirty="0"/>
              <a:t>Response</a:t>
            </a:r>
            <a:endParaRPr lang="en-IN" dirty="0"/>
          </a:p>
        </p:txBody>
      </p:sp>
      <p:cxnSp>
        <p:nvCxnSpPr>
          <p:cNvPr id="8" name="Straight Arrow Connector 7">
            <a:extLst>
              <a:ext uri="{FF2B5EF4-FFF2-40B4-BE49-F238E27FC236}">
                <a16:creationId xmlns:a16="http://schemas.microsoft.com/office/drawing/2014/main" id="{E13ADB83-7DB6-4151-8B0A-3A3E5989EF19}"/>
              </a:ext>
            </a:extLst>
          </p:cNvPr>
          <p:cNvCxnSpPr/>
          <p:nvPr/>
        </p:nvCxnSpPr>
        <p:spPr>
          <a:xfrm>
            <a:off x="5181600" y="304800"/>
            <a:ext cx="2057400"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11" name="Picture 4">
            <a:extLst>
              <a:ext uri="{FF2B5EF4-FFF2-40B4-BE49-F238E27FC236}">
                <a16:creationId xmlns:a16="http://schemas.microsoft.com/office/drawing/2014/main" id="{E85C956D-9B69-436D-A43E-16A6F1B6B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12500" y="5440363"/>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0371F0BE-795A-457F-AF19-606C5E43C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4919521" y="5440363"/>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2" grpId="0" build="p"/>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988</Words>
  <Application>Microsoft Office PowerPoint</Application>
  <PresentationFormat>Widescreen</PresentationFormat>
  <Paragraphs>152</Paragraphs>
  <Slides>17</Slides>
  <Notes>4</Notes>
  <HiddenSlides>5</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Wingdings</vt:lpstr>
      <vt:lpstr>UHV Theme 2022</vt:lpstr>
      <vt:lpstr> UHV-I Session 9   Fulfilment in Relationship – Trust </vt:lpstr>
      <vt:lpstr>Interaction Before Main Session</vt:lpstr>
      <vt:lpstr>Home Assignments</vt:lpstr>
      <vt:lpstr> UHV-I Session 9   Fulfilment in Relationship – Trust </vt:lpstr>
      <vt:lpstr>Right Here Right Now</vt:lpstr>
      <vt:lpstr>PowerPoint Presentation</vt:lpstr>
      <vt:lpstr>PowerPoint Presentation</vt:lpstr>
      <vt:lpstr>Discussion</vt:lpstr>
      <vt:lpstr>Reaction</vt:lpstr>
      <vt:lpstr>Evaluate the following – were they reactions or responses?</vt:lpstr>
      <vt:lpstr>Self Reflection</vt:lpstr>
      <vt:lpstr>How are people deciding?</vt:lpstr>
      <vt:lpstr>Sum Up</vt:lpstr>
      <vt:lpstr>Home Assignment</vt:lpstr>
      <vt:lpstr>Home Assignments</vt:lpstr>
      <vt:lpstr>Questions?</vt:lpstr>
      <vt:lpstr>Some Common Doubts and Confusions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2025-05-19T14:22:02Z</dcterms:modified>
</cp:coreProperties>
</file>